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90" r:id="rId4"/>
    <p:sldId id="291" r:id="rId5"/>
    <p:sldId id="292" r:id="rId6"/>
    <p:sldId id="293" r:id="rId7"/>
    <p:sldId id="295" r:id="rId8"/>
    <p:sldId id="294" r:id="rId9"/>
    <p:sldId id="296" r:id="rId10"/>
    <p:sldId id="297" r:id="rId11"/>
    <p:sldId id="305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7DDE-3A6F-497F-A7EC-2C2CE024C20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90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t:MI+k6QKqGcr0TsHD529lAWRH47wUWRuC0bm0Y8SEakZZRUtaWV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ededaac0-c4a6-4fd8-b07c-f42ff5ae5d4c/assets/audio/3_2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186" y="1593637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4399" y="3247203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Timetable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425" y="142875"/>
            <a:ext cx="726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Add the correct suffix and say the ordinal </a:t>
            </a:r>
            <a:r>
              <a:rPr lang="hr-HR" sz="2400" dirty="0" err="1"/>
              <a:t>number</a:t>
            </a:r>
            <a:r>
              <a:rPr lang="hr-HR" sz="2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450" y="1228725"/>
            <a:ext cx="66008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13                                                                        23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14					          24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15					          25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16					          26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17					          27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18 					          28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19                                                                         29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20                                                                         30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21					           31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1333500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    </a:t>
            </a:r>
            <a:r>
              <a:rPr lang="hr-HR" sz="2400" dirty="0"/>
              <a:t>(the) thirteen</a:t>
            </a:r>
            <a:r>
              <a:rPr lang="hr-HR" sz="2400" dirty="0">
                <a:solidFill>
                  <a:srgbClr val="7030A0"/>
                </a:solidFill>
              </a:rPr>
              <a:t>th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1899940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825" y="2466380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825" y="3010381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825" y="3565805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825" y="4085366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825" y="4628329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825" y="5171292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700" y="1911256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4th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4100" y="2466379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6963" y="2983825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4100" y="3565804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6963" y="4083250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6963" y="4628328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6963" y="5171292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4850" y="5744729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1st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850" y="6300153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4075" y="1357079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</a:rPr>
              <a:t>3rd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600" y="1914997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fourteen</a:t>
            </a:r>
            <a:r>
              <a:rPr lang="hr-HR" sz="2400" dirty="0">
                <a:solidFill>
                  <a:srgbClr val="7030A0"/>
                </a:solidFill>
              </a:rPr>
              <a:t>th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09700" y="2451625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fifteen</a:t>
            </a:r>
            <a:r>
              <a:rPr lang="hr-HR" sz="2400" dirty="0">
                <a:solidFill>
                  <a:srgbClr val="7030A0"/>
                </a:solidFill>
              </a:rPr>
              <a:t>th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09700" y="2990991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sixteen</a:t>
            </a:r>
            <a:r>
              <a:rPr lang="hr-HR" sz="2400" dirty="0">
                <a:solidFill>
                  <a:srgbClr val="7030A0"/>
                </a:solidFill>
              </a:rPr>
              <a:t>th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81125" y="3564428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seventeen</a:t>
            </a:r>
            <a:r>
              <a:rPr lang="hr-HR" sz="2400" dirty="0">
                <a:solidFill>
                  <a:srgbClr val="7030A0"/>
                </a:solidFill>
              </a:rPr>
              <a:t>th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1600" y="4085366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eighteen</a:t>
            </a:r>
            <a:r>
              <a:rPr lang="hr-HR" sz="2400" dirty="0">
                <a:solidFill>
                  <a:srgbClr val="7030A0"/>
                </a:solidFill>
              </a:rPr>
              <a:t>th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09700" y="4599998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nineteen</a:t>
            </a:r>
            <a:r>
              <a:rPr lang="hr-HR" sz="2400" dirty="0">
                <a:solidFill>
                  <a:srgbClr val="7030A0"/>
                </a:solidFill>
              </a:rPr>
              <a:t>th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9700" y="5131546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ie</a:t>
            </a:r>
            <a:r>
              <a:rPr lang="hr-HR" sz="2400" dirty="0">
                <a:solidFill>
                  <a:srgbClr val="7030A0"/>
                </a:solidFill>
              </a:rPr>
              <a:t>th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71600" y="5744728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- </a:t>
            </a:r>
            <a:r>
              <a:rPr lang="hr-HR" sz="2400" dirty="0">
                <a:solidFill>
                  <a:srgbClr val="00B0F0"/>
                </a:solidFill>
              </a:rPr>
              <a:t>first</a:t>
            </a:r>
            <a:endParaRPr lang="hr-HR" sz="24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1125" y="6247946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- </a:t>
            </a:r>
            <a:r>
              <a:rPr lang="hr-HR" sz="2400" dirty="0">
                <a:solidFill>
                  <a:srgbClr val="FF0000"/>
                </a:solidFill>
              </a:rPr>
              <a:t>second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77012" y="1294081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- </a:t>
            </a:r>
            <a:r>
              <a:rPr lang="hr-HR" sz="2400" dirty="0">
                <a:solidFill>
                  <a:srgbClr val="00B050"/>
                </a:solidFill>
              </a:rPr>
              <a:t>third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8912" y="1877287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- </a:t>
            </a:r>
            <a:r>
              <a:rPr lang="hr-HR" sz="2400" dirty="0">
                <a:solidFill>
                  <a:srgbClr val="7030A0"/>
                </a:solidFill>
              </a:rPr>
              <a:t>fourth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77012" y="2438768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- </a:t>
            </a:r>
            <a:r>
              <a:rPr lang="hr-HR" sz="2400" dirty="0">
                <a:solidFill>
                  <a:srgbClr val="7030A0"/>
                </a:solidFill>
              </a:rPr>
              <a:t>fifth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77012" y="2992691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– six</a:t>
            </a:r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8925" y="3574670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– seven</a:t>
            </a:r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38925" y="4074384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– eigh</a:t>
            </a:r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38925" y="4640364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twenty – nin</a:t>
            </a:r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86537" y="5131546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thirt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ie</a:t>
            </a:r>
            <a:r>
              <a:rPr lang="hr-HR" sz="2400" dirty="0">
                <a:solidFill>
                  <a:srgbClr val="7030A0"/>
                </a:solidFill>
              </a:rPr>
              <a:t>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45993" y="5744727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1 st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86537" y="5735861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(the) thirty - </a:t>
            </a:r>
            <a:r>
              <a:rPr lang="hr-HR" sz="2400" dirty="0">
                <a:solidFill>
                  <a:srgbClr val="00B0F0"/>
                </a:solidFill>
              </a:rPr>
              <a:t>first</a:t>
            </a:r>
            <a:endParaRPr lang="hr-H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8257" y="712773"/>
            <a:ext cx="73533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i="1" dirty="0"/>
              <a:t>Kod rednih brojeva 21-29, 31-39, itd. nastavak dodajemo prema jedinici </a:t>
            </a:r>
          </a:p>
          <a:p>
            <a:r>
              <a:rPr lang="hr-HR" sz="2400" i="1" dirty="0"/>
              <a:t>21 </a:t>
            </a:r>
            <a:r>
              <a:rPr lang="hr-HR" sz="2400" i="1" dirty="0">
                <a:sym typeface="Wingdings" panose="05000000000000000000" pitchFamily="2" charset="2"/>
              </a:rPr>
              <a:t>--&gt; 21st  (twenty-first)</a:t>
            </a:r>
          </a:p>
          <a:p>
            <a:r>
              <a:rPr lang="hr-HR" sz="2400" i="1" dirty="0">
                <a:sym typeface="Wingdings" panose="05000000000000000000" pitchFamily="2" charset="2"/>
              </a:rPr>
              <a:t>24  24th (twenty-fourth)</a:t>
            </a:r>
            <a:endParaRPr lang="hr-HR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98257" y="3086354"/>
            <a:ext cx="7867650" cy="8309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At what place are you in the class register?</a:t>
            </a:r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379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4" y="2390775"/>
            <a:ext cx="9353550" cy="345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5245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Look at Noah’s timetable. </a:t>
            </a:r>
          </a:p>
          <a:p>
            <a:r>
              <a:rPr lang="hr-HR" sz="2400" dirty="0" err="1"/>
              <a:t>Try</a:t>
            </a:r>
            <a:r>
              <a:rPr lang="hr-HR" sz="2400" dirty="0"/>
              <a:t> to memorize his timetable. You have 1 minute.</a:t>
            </a:r>
          </a:p>
        </p:txBody>
      </p:sp>
    </p:spTree>
    <p:extLst>
      <p:ext uri="{BB962C8B-B14F-4D97-AF65-F5344CB8AC3E}">
        <p14:creationId xmlns:p14="http://schemas.microsoft.com/office/powerpoint/2010/main" val="15195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50" y="447675"/>
            <a:ext cx="1018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Answer these </a:t>
            </a:r>
            <a:r>
              <a:rPr lang="hr-HR" sz="2400" dirty="0" err="1"/>
              <a:t>questions</a:t>
            </a:r>
            <a:r>
              <a:rPr lang="hr-HR" sz="24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25" y="1485900"/>
            <a:ext cx="1018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What is the third lesson on </a:t>
            </a:r>
            <a:r>
              <a:rPr lang="hr-HR" sz="2400" dirty="0" err="1"/>
              <a:t>Wednesday</a:t>
            </a:r>
            <a:r>
              <a:rPr lang="hr-HR" sz="24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22" y="4286250"/>
            <a:ext cx="1018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What is the second lesson on </a:t>
            </a:r>
            <a:r>
              <a:rPr lang="hr-HR" sz="2400" dirty="0" err="1"/>
              <a:t>Thursday</a:t>
            </a:r>
            <a:r>
              <a:rPr lang="hr-HR" sz="24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23" y="3352800"/>
            <a:ext cx="1018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What is the first lesson on </a:t>
            </a:r>
            <a:r>
              <a:rPr lang="hr-HR" sz="2400" dirty="0" err="1"/>
              <a:t>Monday</a:t>
            </a:r>
            <a:r>
              <a:rPr lang="hr-HR" sz="24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125" y="2419350"/>
            <a:ext cx="1018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What is the fifth lesson on </a:t>
            </a:r>
            <a:r>
              <a:rPr lang="hr-HR" sz="2400" dirty="0" err="1"/>
              <a:t>Friday</a:t>
            </a:r>
            <a:r>
              <a:rPr lang="hr-HR" sz="24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125" y="5219700"/>
            <a:ext cx="1018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What is the fourth lesson on </a:t>
            </a:r>
            <a:r>
              <a:rPr lang="hr-HR" sz="2400" dirty="0" err="1"/>
              <a:t>Tuesday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84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990600"/>
            <a:ext cx="707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Let’s</a:t>
            </a:r>
            <a:r>
              <a:rPr lang="hr-HR" sz="2400" dirty="0"/>
              <a:t> </a:t>
            </a:r>
            <a:r>
              <a:rPr lang="hr-HR" sz="2400" dirty="0" err="1"/>
              <a:t>revise</a:t>
            </a:r>
            <a:r>
              <a:rPr lang="hr-HR" sz="2400" dirty="0"/>
              <a:t>.</a:t>
            </a:r>
          </a:p>
          <a:p>
            <a:pPr algn="ctr"/>
            <a:r>
              <a:rPr lang="hr-HR" sz="2400" dirty="0"/>
              <a:t> </a:t>
            </a:r>
            <a:r>
              <a:rPr lang="hr-HR" sz="2400" dirty="0" err="1"/>
              <a:t>Ordinal</a:t>
            </a:r>
            <a:r>
              <a:rPr lang="hr-HR" sz="2400" dirty="0"/>
              <a:t> </a:t>
            </a:r>
            <a:r>
              <a:rPr lang="hr-HR" sz="2400" dirty="0" err="1"/>
              <a:t>numbers</a:t>
            </a:r>
            <a:endParaRPr lang="hr-HR" sz="2400" dirty="0"/>
          </a:p>
          <a:p>
            <a:pPr algn="ctr"/>
            <a:endParaRPr lang="hr-HR" sz="2400" i="1" dirty="0"/>
          </a:p>
          <a:p>
            <a:pPr algn="ctr"/>
            <a:r>
              <a:rPr lang="hr-HR" sz="2400" dirty="0"/>
              <a:t>Play the memory game.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9425" y="3296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>
                <a:hlinkClick r:id="rId2"/>
              </a:rPr>
              <a:t>https://www.bookwidgets.com/play/t:MI+k6QKqGcr0TsHD529lAWRH47wUWRuC0bm0Y8SEakZZRUtaWVI=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6607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53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850" y="400050"/>
            <a:ext cx="513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 31.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861715"/>
            <a:ext cx="11132256" cy="3067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09308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11th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750" y="20619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8th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1384" y="209308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3rd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42615" y="209308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9th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27923" y="20619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6th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7775" y="296492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2nd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292369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5th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295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10th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4315" y="295479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7th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4515" y="2937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4th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08873" y="29423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12th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2" y="4564246"/>
            <a:ext cx="7991475" cy="2184861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124074" y="5905500"/>
            <a:ext cx="633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669900"/>
                </a:solidFill>
              </a:rPr>
              <a:t> </a:t>
            </a:r>
            <a:r>
              <a:rPr lang="hr-HR" sz="2000" b="1" i="1" dirty="0">
                <a:solidFill>
                  <a:srgbClr val="669900"/>
                </a:solidFill>
              </a:rPr>
              <a:t>C     H      O     O     L                 I                          C      O     O     L</a:t>
            </a:r>
          </a:p>
        </p:txBody>
      </p:sp>
    </p:spTree>
    <p:extLst>
      <p:ext uri="{BB962C8B-B14F-4D97-AF65-F5344CB8AC3E}">
        <p14:creationId xmlns:p14="http://schemas.microsoft.com/office/powerpoint/2010/main" val="35681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76212"/>
            <a:ext cx="9163050" cy="660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3575" y="1771650"/>
            <a:ext cx="2324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Napiši svoj raspored sati. Nemoj zaboraviti na male i veliki odmor.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771650"/>
            <a:ext cx="9944100" cy="3857625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313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1576387"/>
            <a:ext cx="9448800" cy="427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7025" y="420052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twice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575" y="460548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once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6225" y="498848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five times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50" y="5391447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69900"/>
                </a:solidFill>
              </a:rPr>
              <a:t>three times</a:t>
            </a:r>
          </a:p>
        </p:txBody>
      </p:sp>
    </p:spTree>
    <p:extLst>
      <p:ext uri="{BB962C8B-B14F-4D97-AF65-F5344CB8AC3E}">
        <p14:creationId xmlns:p14="http://schemas.microsoft.com/office/powerpoint/2010/main" val="33222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471612"/>
            <a:ext cx="96202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34" y="3400425"/>
            <a:ext cx="9353550" cy="3457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039" y="210887"/>
            <a:ext cx="7130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How many lessons has Noah got each </a:t>
            </a:r>
            <a:r>
              <a:rPr lang="hr-HR" sz="2200" dirty="0" err="1"/>
              <a:t>day</a:t>
            </a:r>
            <a:r>
              <a:rPr lang="hr-HR" sz="22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956" y="966657"/>
            <a:ext cx="5538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Is it the same for </a:t>
            </a:r>
            <a:r>
              <a:rPr lang="hr-HR" sz="2200" dirty="0" err="1"/>
              <a:t>you</a:t>
            </a:r>
            <a:r>
              <a:rPr lang="hr-HR" sz="22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039" y="1766867"/>
            <a:ext cx="3734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When is his lunch break?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039" y="2609296"/>
            <a:ext cx="4230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What about </a:t>
            </a:r>
            <a:r>
              <a:rPr lang="hr-HR" sz="2200" dirty="0" err="1"/>
              <a:t>you</a:t>
            </a:r>
            <a:r>
              <a:rPr lang="hr-HR" sz="22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2934" y="221208"/>
            <a:ext cx="4391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How many languages does he </a:t>
            </a:r>
            <a:r>
              <a:rPr lang="hr-HR" sz="2200" dirty="0" err="1"/>
              <a:t>study</a:t>
            </a:r>
            <a:r>
              <a:rPr lang="hr-HR" sz="22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2934" y="1079939"/>
            <a:ext cx="4391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Which subjects has he got on Monday / Tuesday / Wednesday/ etc.*?</a:t>
            </a:r>
            <a:br>
              <a:rPr lang="hr-HR" sz="2000" dirty="0"/>
            </a:br>
            <a:endParaRPr lang="hr-HR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38700" y="2483748"/>
            <a:ext cx="4320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Does he go to schol on </a:t>
            </a:r>
            <a:r>
              <a:rPr lang="hr-HR" sz="2200" dirty="0" err="1"/>
              <a:t>Saturdays</a:t>
            </a:r>
            <a:r>
              <a:rPr lang="hr-HR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82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988459" cy="6856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85" y="994696"/>
            <a:ext cx="9362758" cy="5798919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1026" y="117695"/>
            <a:ext cx="872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Look at Noah’s timetable. Are the sentences true (T) or false (F)?</a:t>
            </a:r>
          </a:p>
        </p:txBody>
      </p:sp>
      <p:sp>
        <p:nvSpPr>
          <p:cNvPr id="8" name="Oval 7"/>
          <p:cNvSpPr/>
          <p:nvPr/>
        </p:nvSpPr>
        <p:spPr>
          <a:xfrm>
            <a:off x="6147303" y="4916032"/>
            <a:ext cx="217283" cy="2353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866646" y="5240448"/>
            <a:ext cx="217283" cy="2353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6147303" y="5539212"/>
            <a:ext cx="217283" cy="2353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5866645" y="5899336"/>
            <a:ext cx="217283" cy="2353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6147303" y="6162392"/>
            <a:ext cx="217283" cy="30932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5866645" y="6526040"/>
            <a:ext cx="217283" cy="2353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17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3400425"/>
            <a:ext cx="9353550" cy="345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787" y="165304"/>
            <a:ext cx="623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many times a week has Noah got </a:t>
            </a:r>
            <a:r>
              <a:rPr lang="hr-HR" sz="2400" dirty="0" err="1"/>
              <a:t>religion</a:t>
            </a:r>
            <a:r>
              <a:rPr lang="hr-HR" sz="24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4625" y="184665"/>
            <a:ext cx="623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One time a week.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5980" y="1575340"/>
            <a:ext cx="264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One time a week.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1798" y="1575342"/>
            <a:ext cx="264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= </a:t>
            </a:r>
            <a:r>
              <a:rPr lang="hr-HR" sz="2400" b="1" dirty="0">
                <a:solidFill>
                  <a:srgbClr val="FF0000"/>
                </a:solidFill>
              </a:rPr>
              <a:t>Once a </a:t>
            </a:r>
            <a:r>
              <a:rPr lang="hr-HR" sz="2400" dirty="0">
                <a:solidFill>
                  <a:srgbClr val="FF0000"/>
                </a:solidFill>
              </a:rPr>
              <a:t>week.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3916" y="1575341"/>
            <a:ext cx="264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ym typeface="Wingdings" panose="05000000000000000000" pitchFamily="2" charset="2"/>
              </a:rPr>
              <a:t>= </a:t>
            </a:r>
            <a:r>
              <a:rPr lang="hr-HR" sz="2400" i="1" dirty="0">
                <a:solidFill>
                  <a:srgbClr val="0070C0"/>
                </a:solidFill>
                <a:sym typeface="Wingdings" panose="05000000000000000000" pitchFamily="2" charset="2"/>
              </a:rPr>
              <a:t>Jednom tjedno.</a:t>
            </a:r>
            <a:endParaRPr lang="hr-HR" sz="2400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095" y="1923731"/>
            <a:ext cx="8881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/>
              <a:t>One time a day / </a:t>
            </a:r>
            <a:r>
              <a:rPr lang="hr-HR" sz="2400" b="1" dirty="0"/>
              <a:t>Once a </a:t>
            </a:r>
            <a:r>
              <a:rPr lang="hr-HR" sz="2400" dirty="0"/>
              <a:t>day = </a:t>
            </a:r>
          </a:p>
          <a:p>
            <a:r>
              <a:rPr lang="hr-HR" sz="2400" dirty="0"/>
              <a:t>One time a month / </a:t>
            </a:r>
            <a:r>
              <a:rPr lang="hr-HR" sz="2400" b="1" dirty="0"/>
              <a:t>Once a </a:t>
            </a:r>
            <a:r>
              <a:rPr lang="hr-HR" sz="2400" dirty="0"/>
              <a:t>month =</a:t>
            </a:r>
          </a:p>
          <a:p>
            <a:r>
              <a:rPr lang="hr-HR" sz="2400" dirty="0"/>
              <a:t>One time a year / </a:t>
            </a:r>
            <a:r>
              <a:rPr lang="hr-HR" sz="2400" b="1" dirty="0"/>
              <a:t>Once a </a:t>
            </a:r>
            <a:r>
              <a:rPr lang="hr-HR" sz="2400" dirty="0"/>
              <a:t>year  =</a:t>
            </a:r>
            <a:r>
              <a:rPr lang="hr-HR" sz="2400" b="1" dirty="0"/>
              <a:t> </a:t>
            </a:r>
            <a:endParaRPr lang="hr-H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6175" y="2300059"/>
            <a:ext cx="272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Jednom dnevno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3916" y="2648448"/>
            <a:ext cx="272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Jednom mjesečno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6341" y="3052036"/>
            <a:ext cx="272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Jednom godišnje</a:t>
            </a:r>
          </a:p>
        </p:txBody>
      </p:sp>
    </p:spTree>
    <p:extLst>
      <p:ext uri="{BB962C8B-B14F-4D97-AF65-F5344CB8AC3E}">
        <p14:creationId xmlns:p14="http://schemas.microsoft.com/office/powerpoint/2010/main" val="32681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155751" cy="3014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100" y="3150606"/>
            <a:ext cx="6174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How often </a:t>
            </a:r>
            <a:r>
              <a:rPr lang="hr-HR" sz="2400" dirty="0"/>
              <a:t>has Noah got IT? </a:t>
            </a:r>
          </a:p>
          <a:p>
            <a:r>
              <a:rPr lang="hr-HR" sz="2400" i="1" dirty="0">
                <a:solidFill>
                  <a:srgbClr val="00B0F0"/>
                </a:solidFill>
              </a:rPr>
              <a:t>Koliko često </a:t>
            </a:r>
            <a:r>
              <a:rPr lang="hr-HR" sz="2400" i="1" dirty="0"/>
              <a:t>Noah ima informatiku?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6770" y="3335271"/>
            <a:ext cx="5296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Two times a </a:t>
            </a:r>
            <a:r>
              <a:rPr lang="hr-HR" sz="2400" dirty="0"/>
              <a:t>week.     </a:t>
            </a:r>
            <a:r>
              <a:rPr lang="hr-HR" sz="2400" i="1" dirty="0"/>
              <a:t>ili</a:t>
            </a:r>
            <a:r>
              <a:rPr lang="hr-HR" sz="2400" dirty="0"/>
              <a:t>     </a:t>
            </a:r>
            <a:r>
              <a:rPr lang="hr-HR" sz="2400" dirty="0">
                <a:solidFill>
                  <a:srgbClr val="FF0000"/>
                </a:solidFill>
              </a:rPr>
              <a:t>Twice a</a:t>
            </a:r>
            <a:r>
              <a:rPr lang="hr-HR" sz="2400" dirty="0"/>
              <a:t> </a:t>
            </a:r>
            <a:r>
              <a:rPr lang="hr-HR" sz="2400" dirty="0" err="1"/>
              <a:t>week</a:t>
            </a:r>
            <a:r>
              <a:rPr lang="hr-HR" sz="2400" dirty="0"/>
              <a:t>.</a:t>
            </a:r>
          </a:p>
          <a:p>
            <a:pPr algn="ctr"/>
            <a:r>
              <a:rPr lang="hr-HR" sz="2400" i="1" dirty="0">
                <a:solidFill>
                  <a:srgbClr val="0070C0"/>
                </a:solidFill>
              </a:rPr>
              <a:t>                                               Dvaput tjedno</a:t>
            </a:r>
            <a:r>
              <a:rPr lang="hr-HR" sz="2400" i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00" y="5220865"/>
            <a:ext cx="508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How often </a:t>
            </a:r>
            <a:r>
              <a:rPr lang="hr-HR" sz="2400" dirty="0"/>
              <a:t>has Noah got English? </a:t>
            </a:r>
          </a:p>
          <a:p>
            <a:r>
              <a:rPr lang="hr-HR" sz="2400" i="1" dirty="0">
                <a:solidFill>
                  <a:srgbClr val="00B0F0"/>
                </a:solidFill>
              </a:rPr>
              <a:t>Koliko često </a:t>
            </a:r>
            <a:r>
              <a:rPr lang="hr-HR" sz="2400" i="1" dirty="0"/>
              <a:t>Noah ima engleski jezik?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2814" y="5174699"/>
            <a:ext cx="5296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Every day.</a:t>
            </a:r>
          </a:p>
          <a:p>
            <a:r>
              <a:rPr lang="hr-HR" sz="2400" i="1" dirty="0">
                <a:solidFill>
                  <a:srgbClr val="0070C0"/>
                </a:solidFill>
              </a:rPr>
              <a:t>Svaki dan.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7656" y="4845664"/>
            <a:ext cx="441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Svaki tjedan  =  </a:t>
            </a:r>
          </a:p>
          <a:p>
            <a:r>
              <a:rPr lang="hr-HR" sz="2400" i="1" dirty="0"/>
              <a:t>Svake godine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39416" y="4871680"/>
            <a:ext cx="242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Every week.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9416" y="5261162"/>
            <a:ext cx="242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Every year.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07" y="1891027"/>
            <a:ext cx="6400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8504" y="441168"/>
            <a:ext cx="1036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Copy the following sentences in your notebook and complete them so they are true for </a:t>
            </a:r>
            <a:r>
              <a:rPr lang="hr-HR" sz="2400" dirty="0" err="1"/>
              <a:t>you</a:t>
            </a:r>
            <a:r>
              <a:rPr lang="hr-H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6926" y="2095500"/>
            <a:ext cx="7181850" cy="23083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/>
              <a:t>Once a week I _________________________.</a:t>
            </a:r>
          </a:p>
          <a:p>
            <a:r>
              <a:rPr lang="hr-HR" sz="2400" dirty="0"/>
              <a:t>Twice a week I _________________________.</a:t>
            </a:r>
          </a:p>
          <a:p>
            <a:r>
              <a:rPr lang="hr-HR" sz="2400" dirty="0"/>
              <a:t>Four times a week I ________________________.</a:t>
            </a:r>
          </a:p>
          <a:p>
            <a:r>
              <a:rPr lang="hr-HR" sz="2400" dirty="0"/>
              <a:t>Every day I ________________________.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367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347787"/>
            <a:ext cx="11163300" cy="3648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95275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Listen, point and repeat. </a:t>
            </a:r>
          </a:p>
        </p:txBody>
      </p:sp>
      <p:pic>
        <p:nvPicPr>
          <p:cNvPr id="8" name="3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9475" y="221456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91500" y="109358"/>
            <a:ext cx="3905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6"/>
              </a:rPr>
              <a:t>https://www.e-sfera.hr/dodatni-digitalni-sadrzaji/ededaac0-c4a6-4fd8-b07c-f42ff5ae5d4c/assets/audio/3_2.mp3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524000"/>
            <a:ext cx="10829925" cy="3790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037" y="304800"/>
            <a:ext cx="822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Copy the words on the </a:t>
            </a:r>
            <a:r>
              <a:rPr lang="hr-HR" sz="2400" dirty="0" err="1"/>
              <a:t>lines</a:t>
            </a:r>
            <a:r>
              <a:rPr lang="hr-HR" sz="2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1325" y="2409825"/>
            <a:ext cx="15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first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0837" y="287149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second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1324" y="3295650"/>
            <a:ext cx="15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third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1323" y="3721358"/>
            <a:ext cx="166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fourth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1322" y="4181475"/>
            <a:ext cx="15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fifth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1321" y="4641294"/>
            <a:ext cx="15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sixth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0699" y="2324100"/>
            <a:ext cx="1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seventh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0699" y="2833985"/>
            <a:ext cx="1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eighth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0698" y="3295649"/>
            <a:ext cx="1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ninth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10698" y="3721358"/>
            <a:ext cx="1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tenth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34497" y="4166116"/>
            <a:ext cx="20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eleventh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34497" y="4643734"/>
            <a:ext cx="1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(the) twelfth</a:t>
            </a:r>
          </a:p>
        </p:txBody>
      </p:sp>
    </p:spTree>
    <p:extLst>
      <p:ext uri="{BB962C8B-B14F-4D97-AF65-F5344CB8AC3E}">
        <p14:creationId xmlns:p14="http://schemas.microsoft.com/office/powerpoint/2010/main" val="36396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38125"/>
            <a:ext cx="93630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/>
              <a:t>These are ordinal numbers.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76362"/>
            <a:ext cx="5562600" cy="301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900" y="135672"/>
            <a:ext cx="50768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/>
              <a:t>What do we write next to the </a:t>
            </a:r>
            <a:r>
              <a:rPr lang="hr-HR" sz="2300" dirty="0" err="1"/>
              <a:t>number</a:t>
            </a:r>
            <a:r>
              <a:rPr lang="hr-HR" sz="23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8900" y="966669"/>
            <a:ext cx="55721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/>
              <a:t>We add the suffix ”th”:</a:t>
            </a:r>
          </a:p>
          <a:p>
            <a:endParaRPr lang="hr-HR" sz="2300" dirty="0">
              <a:sym typeface="Wingdings" panose="05000000000000000000" pitchFamily="2" charset="2"/>
            </a:endParaRPr>
          </a:p>
          <a:p>
            <a:r>
              <a:rPr lang="hr-HR" sz="2300" dirty="0">
                <a:sym typeface="Wingdings" panose="05000000000000000000" pitchFamily="2" charset="2"/>
              </a:rPr>
              <a:t>(the) four</a:t>
            </a:r>
            <a:r>
              <a:rPr lang="hr-HR" sz="2300" dirty="0">
                <a:solidFill>
                  <a:srgbClr val="7030A0"/>
                </a:solidFill>
                <a:sym typeface="Wingdings" panose="05000000000000000000" pitchFamily="2" charset="2"/>
              </a:rPr>
              <a:t>th</a:t>
            </a:r>
            <a:r>
              <a:rPr lang="hr-HR" sz="2300" dirty="0">
                <a:sym typeface="Wingdings" panose="05000000000000000000" pitchFamily="2" charset="2"/>
              </a:rPr>
              <a:t>  4</a:t>
            </a:r>
            <a:r>
              <a:rPr lang="hr-HR" sz="2300" dirty="0">
                <a:solidFill>
                  <a:srgbClr val="7030A0"/>
                </a:solidFill>
                <a:sym typeface="Wingdings" panose="05000000000000000000" pitchFamily="2" charset="2"/>
              </a:rPr>
              <a:t>th</a:t>
            </a:r>
          </a:p>
          <a:p>
            <a:r>
              <a:rPr lang="hr-HR" sz="2300" dirty="0">
                <a:sym typeface="Wingdings" panose="05000000000000000000" pitchFamily="2" charset="2"/>
              </a:rPr>
              <a:t>(the) ten</a:t>
            </a:r>
            <a:r>
              <a:rPr lang="hr-HR" sz="2300" dirty="0">
                <a:solidFill>
                  <a:srgbClr val="7030A0"/>
                </a:solidFill>
                <a:sym typeface="Wingdings" panose="05000000000000000000" pitchFamily="2" charset="2"/>
              </a:rPr>
              <a:t>th</a:t>
            </a:r>
            <a:r>
              <a:rPr lang="hr-HR" sz="2300" dirty="0">
                <a:sym typeface="Wingdings" panose="05000000000000000000" pitchFamily="2" charset="2"/>
              </a:rPr>
              <a:t>  10</a:t>
            </a:r>
            <a:r>
              <a:rPr lang="hr-HR" sz="2300" dirty="0">
                <a:solidFill>
                  <a:srgbClr val="7030A0"/>
                </a:solidFill>
                <a:sym typeface="Wingdings" panose="05000000000000000000" pitchFamily="2" charset="2"/>
              </a:rPr>
              <a:t>th</a:t>
            </a:r>
            <a:r>
              <a:rPr lang="hr-HR" sz="2300" dirty="0">
                <a:sym typeface="Wingdings" panose="05000000000000000000" pitchFamily="2" charset="2"/>
              </a:rPr>
              <a:t> </a:t>
            </a:r>
          </a:p>
          <a:p>
            <a:endParaRPr lang="hr-HR" sz="2300" dirty="0">
              <a:sym typeface="Wingdings" panose="05000000000000000000" pitchFamily="2" charset="2"/>
            </a:endParaRPr>
          </a:p>
          <a:p>
            <a:r>
              <a:rPr lang="hr-HR" sz="2300" dirty="0">
                <a:sym typeface="Wingdings" panose="05000000000000000000" pitchFamily="2" charset="2"/>
              </a:rPr>
              <a:t>Numbers 1, 2 and 3 have irregular form.</a:t>
            </a:r>
          </a:p>
          <a:p>
            <a:endParaRPr lang="hr-HR" sz="2300" i="1" dirty="0">
              <a:sym typeface="Wingdings" panose="05000000000000000000" pitchFamily="2" charset="2"/>
            </a:endParaRPr>
          </a:p>
          <a:p>
            <a:r>
              <a:rPr lang="hr-HR" sz="2300" dirty="0"/>
              <a:t>(the) fir</a:t>
            </a:r>
            <a:r>
              <a:rPr lang="hr-HR" sz="2300" dirty="0">
                <a:solidFill>
                  <a:srgbClr val="00B0F0"/>
                </a:solidFill>
              </a:rPr>
              <a:t>st</a:t>
            </a:r>
            <a:r>
              <a:rPr lang="hr-HR" sz="2300" dirty="0"/>
              <a:t> </a:t>
            </a:r>
            <a:r>
              <a:rPr lang="hr-HR" sz="2300" dirty="0">
                <a:sym typeface="Wingdings" panose="05000000000000000000" pitchFamily="2" charset="2"/>
              </a:rPr>
              <a:t> 1</a:t>
            </a:r>
            <a:r>
              <a:rPr lang="hr-HR" sz="2300" dirty="0">
                <a:solidFill>
                  <a:srgbClr val="00B0F0"/>
                </a:solidFill>
                <a:sym typeface="Wingdings" panose="05000000000000000000" pitchFamily="2" charset="2"/>
              </a:rPr>
              <a:t>st</a:t>
            </a:r>
            <a:endParaRPr lang="hr-HR" sz="2300" dirty="0">
              <a:sym typeface="Wingdings" panose="05000000000000000000" pitchFamily="2" charset="2"/>
            </a:endParaRPr>
          </a:p>
          <a:p>
            <a:r>
              <a:rPr lang="hr-HR" sz="2300" dirty="0">
                <a:sym typeface="Wingdings" panose="05000000000000000000" pitchFamily="2" charset="2"/>
              </a:rPr>
              <a:t>(the) seco</a:t>
            </a:r>
            <a:r>
              <a:rPr lang="hr-HR" sz="2300" dirty="0">
                <a:solidFill>
                  <a:srgbClr val="FF0000"/>
                </a:solidFill>
                <a:sym typeface="Wingdings" panose="05000000000000000000" pitchFamily="2" charset="2"/>
              </a:rPr>
              <a:t>nd</a:t>
            </a:r>
            <a:r>
              <a:rPr lang="hr-HR" sz="2300" dirty="0">
                <a:sym typeface="Wingdings" panose="05000000000000000000" pitchFamily="2" charset="2"/>
              </a:rPr>
              <a:t>  2</a:t>
            </a:r>
            <a:r>
              <a:rPr lang="hr-HR" sz="2300" dirty="0">
                <a:solidFill>
                  <a:srgbClr val="FF0000"/>
                </a:solidFill>
                <a:sym typeface="Wingdings" panose="05000000000000000000" pitchFamily="2" charset="2"/>
              </a:rPr>
              <a:t>nd</a:t>
            </a:r>
          </a:p>
          <a:p>
            <a:r>
              <a:rPr lang="hr-HR" sz="2300" dirty="0">
                <a:sym typeface="Wingdings" panose="05000000000000000000" pitchFamily="2" charset="2"/>
              </a:rPr>
              <a:t>(the) thi</a:t>
            </a:r>
            <a:r>
              <a:rPr lang="hr-HR" sz="2300" dirty="0">
                <a:solidFill>
                  <a:srgbClr val="00B050"/>
                </a:solidFill>
                <a:sym typeface="Wingdings" panose="05000000000000000000" pitchFamily="2" charset="2"/>
              </a:rPr>
              <a:t>rd</a:t>
            </a:r>
            <a:r>
              <a:rPr lang="hr-HR" sz="2300" dirty="0">
                <a:sym typeface="Wingdings" panose="05000000000000000000" pitchFamily="2" charset="2"/>
              </a:rPr>
              <a:t>  3</a:t>
            </a:r>
            <a:r>
              <a:rPr lang="hr-HR" sz="2300" dirty="0">
                <a:solidFill>
                  <a:srgbClr val="00B050"/>
                </a:solidFill>
                <a:sym typeface="Wingdings" panose="05000000000000000000" pitchFamily="2" charset="2"/>
              </a:rPr>
              <a:t>rd</a:t>
            </a:r>
          </a:p>
          <a:p>
            <a:endParaRPr lang="hr-HR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0575" y="5367874"/>
            <a:ext cx="10839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/>
              <a:t>Zapamti: u engleskom jeziku </a:t>
            </a:r>
            <a:r>
              <a:rPr lang="hr-HR" sz="2200" b="1" i="1" dirty="0"/>
              <a:t>nikad ne pišemo redni broj s točkom </a:t>
            </a:r>
            <a:r>
              <a:rPr lang="hr-HR" sz="2200" i="1" dirty="0"/>
              <a:t>(kao u hrvatskom jeziku) već dodajemo nastavak nakon broja kako bismo naznačili da govorimo o rednom broju!</a:t>
            </a:r>
          </a:p>
          <a:p>
            <a:endParaRPr lang="hr-HR" i="1" dirty="0"/>
          </a:p>
          <a:p>
            <a:r>
              <a:rPr lang="hr-HR" i="1" dirty="0"/>
              <a:t>  1. December  </a:t>
            </a:r>
            <a:r>
              <a:rPr lang="hr-HR" i="1" dirty="0">
                <a:sym typeface="Wingdings" panose="05000000000000000000" pitchFamily="2" charset="2"/>
              </a:rPr>
              <a:t>   1</a:t>
            </a:r>
            <a:r>
              <a:rPr lang="hr-HR" i="1" dirty="0">
                <a:solidFill>
                  <a:srgbClr val="00B050"/>
                </a:solidFill>
                <a:sym typeface="Wingdings" panose="05000000000000000000" pitchFamily="2" charset="2"/>
              </a:rPr>
              <a:t>st</a:t>
            </a:r>
            <a:r>
              <a:rPr lang="hr-HR" i="1" dirty="0">
                <a:sym typeface="Wingdings" panose="05000000000000000000" pitchFamily="2" charset="2"/>
              </a:rPr>
              <a:t> December </a:t>
            </a:r>
            <a:r>
              <a:rPr lang="hr-HR" i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hr-HR" i="1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19162" y="6372225"/>
            <a:ext cx="257175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19162" y="6372225"/>
            <a:ext cx="285750" cy="247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767</Words>
  <Application>Microsoft Office PowerPoint</Application>
  <PresentationFormat>Widescreen</PresentationFormat>
  <Paragraphs>154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140</cp:revision>
  <dcterms:created xsi:type="dcterms:W3CDTF">2020-09-19T11:02:00Z</dcterms:created>
  <dcterms:modified xsi:type="dcterms:W3CDTF">2022-09-08T12:54:54Z</dcterms:modified>
</cp:coreProperties>
</file>